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1"/>
  </p:sldMasterIdLst>
  <p:notesMasterIdLst>
    <p:notesMasterId r:id="rId18"/>
  </p:notesMasterIdLst>
  <p:handoutMasterIdLst>
    <p:handoutMasterId r:id="rId19"/>
  </p:handoutMasterIdLst>
  <p:sldIdLst>
    <p:sldId id="271" r:id="rId2"/>
    <p:sldId id="256" r:id="rId3"/>
    <p:sldId id="273" r:id="rId4"/>
    <p:sldId id="257" r:id="rId5"/>
    <p:sldId id="258" r:id="rId6"/>
    <p:sldId id="259" r:id="rId7"/>
    <p:sldId id="260" r:id="rId8"/>
    <p:sldId id="261" r:id="rId9"/>
    <p:sldId id="262" r:id="rId10"/>
    <p:sldId id="263" r:id="rId11"/>
    <p:sldId id="267" r:id="rId12"/>
    <p:sldId id="268" r:id="rId13"/>
    <p:sldId id="269" r:id="rId14"/>
    <p:sldId id="264" r:id="rId15"/>
    <p:sldId id="270" r:id="rId16"/>
    <p:sldId id="272" r:id="rId17"/>
  </p:sldIdLst>
  <p:sldSz cx="9144000" cy="6858000" type="screen4x3"/>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714" autoAdjust="0"/>
  </p:normalViewPr>
  <p:slideViewPr>
    <p:cSldViewPr snapToGrid="0">
      <p:cViewPr>
        <p:scale>
          <a:sx n="73" d="100"/>
          <a:sy n="73" d="100"/>
        </p:scale>
        <p:origin x="-272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ACB48CA-A4A6-41E4-B3D2-7C8E4E577725}" type="datetimeFigureOut">
              <a:rPr lang="en-US" smtClean="0"/>
              <a:t>2/25/2019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78524DC-0E52-474E-BBA2-208277960C34}" type="slidenum">
              <a:rPr lang="en-US" smtClean="0"/>
              <a:t>‹#›</a:t>
            </a:fld>
            <a:endParaRPr lang="en-US"/>
          </a:p>
        </p:txBody>
      </p:sp>
    </p:spTree>
    <p:extLst>
      <p:ext uri="{BB962C8B-B14F-4D97-AF65-F5344CB8AC3E}">
        <p14:creationId xmlns:p14="http://schemas.microsoft.com/office/powerpoint/2010/main" val="785249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482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6482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15790"/>
            <a:ext cx="5486400" cy="418338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2971800" cy="46482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829967"/>
            <a:ext cx="2971800" cy="46482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87481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59467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smtClean="0"/>
          </a:p>
          <a:p>
            <a:pPr marL="0" lvl="0" indent="0" algn="l" rtl="0">
              <a:spcBef>
                <a:spcPts val="0"/>
              </a:spcBef>
              <a:spcAft>
                <a:spcPts val="0"/>
              </a:spcAft>
              <a:buNone/>
            </a:pPr>
            <a:endParaRPr lang="en-US" baseline="0" dirty="0" smtClean="0"/>
          </a:p>
        </p:txBody>
      </p:sp>
      <p:sp>
        <p:nvSpPr>
          <p:cNvPr id="136" name="Google Shape;136;p7: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1: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0" name="Google Shape;170;p1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9" name="Google Shape;179;p12: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8" name="Google Shape;188;p13: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3" name="Google Shape;143;p8: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49505ad0cc_0_0: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49505ad0cc_0_0: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smtClean="0"/>
          </a:p>
        </p:txBody>
      </p:sp>
      <p:sp>
        <p:nvSpPr>
          <p:cNvPr id="198" name="Google Shape;198;g49505ad0cc_0_0:notes"/>
          <p:cNvSpPr txBox="1">
            <a:spLocks noGrp="1"/>
          </p:cNvSpPr>
          <p:nvPr>
            <p:ph type="sldNum" idx="12"/>
          </p:nvPr>
        </p:nvSpPr>
        <p:spPr>
          <a:xfrm>
            <a:off x="3884613" y="8829967"/>
            <a:ext cx="2971800" cy="46482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95123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9505ad0cc_0_6: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9505ad0cc_0_6: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49505ad0cc_0_6:notes"/>
          <p:cNvSpPr txBox="1">
            <a:spLocks noGrp="1"/>
          </p:cNvSpPr>
          <p:nvPr>
            <p:ph type="sldNum" idx="12"/>
          </p:nvPr>
        </p:nvSpPr>
        <p:spPr>
          <a:xfrm>
            <a:off x="3884613" y="8829967"/>
            <a:ext cx="2971800" cy="46482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9505ad0cc_0_6: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9505ad0cc_0_6: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lvl="1"/>
            <a:endParaRPr dirty="0"/>
          </a:p>
        </p:txBody>
      </p:sp>
      <p:sp>
        <p:nvSpPr>
          <p:cNvPr id="87" name="Google Shape;87;g49505ad0cc_0_6:notes"/>
          <p:cNvSpPr txBox="1">
            <a:spLocks noGrp="1"/>
          </p:cNvSpPr>
          <p:nvPr>
            <p:ph type="sldNum" idx="12"/>
          </p:nvPr>
        </p:nvSpPr>
        <p:spPr>
          <a:xfrm>
            <a:off x="3884613" y="8829967"/>
            <a:ext cx="2971800" cy="46482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1:notes"/>
          <p:cNvSpPr txBox="1">
            <a:spLocks noGrp="1"/>
          </p:cNvSpPr>
          <p:nvPr>
            <p:ph type="body" idx="1"/>
          </p:nvPr>
        </p:nvSpPr>
        <p:spPr>
          <a:xfrm>
            <a:off x="685800" y="4415790"/>
            <a:ext cx="5486400" cy="418338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p>
        </p:txBody>
      </p:sp>
      <p:sp>
        <p:nvSpPr>
          <p:cNvPr id="94" name="Google Shape;94;p1:notes"/>
          <p:cNvSpPr txBox="1">
            <a:spLocks noGrp="1"/>
          </p:cNvSpPr>
          <p:nvPr>
            <p:ph type="sldNum" idx="12"/>
          </p:nvPr>
        </p:nvSpPr>
        <p:spPr>
          <a:xfrm>
            <a:off x="3884613" y="8829967"/>
            <a:ext cx="297180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2:notes"/>
          <p:cNvSpPr txBox="1">
            <a:spLocks noGrp="1"/>
          </p:cNvSpPr>
          <p:nvPr>
            <p:ph type="body" idx="1"/>
          </p:nvPr>
        </p:nvSpPr>
        <p:spPr>
          <a:xfrm>
            <a:off x="685800" y="4415790"/>
            <a:ext cx="548640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01" name="Google Shape;101;p2:notes"/>
          <p:cNvSpPr txBox="1">
            <a:spLocks noGrp="1"/>
          </p:cNvSpPr>
          <p:nvPr>
            <p:ph type="sldNum" idx="12"/>
          </p:nvPr>
        </p:nvSpPr>
        <p:spPr>
          <a:xfrm>
            <a:off x="3884613" y="8829967"/>
            <a:ext cx="297180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aseline="0" dirty="0" smtClean="0"/>
          </a:p>
          <a:p>
            <a:pPr marL="0" lvl="0" indent="0" algn="l" rtl="0">
              <a:spcBef>
                <a:spcPts val="0"/>
              </a:spcBef>
              <a:spcAft>
                <a:spcPts val="0"/>
              </a:spcAft>
              <a:buNone/>
            </a:pPr>
            <a:endParaRPr lang="en-US" baseline="0" dirty="0" smtClean="0"/>
          </a:p>
          <a:p>
            <a:pPr marL="0" lvl="0" indent="0" algn="l" rtl="0">
              <a:spcBef>
                <a:spcPts val="0"/>
              </a:spcBef>
              <a:spcAft>
                <a:spcPts val="0"/>
              </a:spcAft>
              <a:buNone/>
            </a:pPr>
            <a:endParaRPr lang="en-US" baseline="0" dirty="0" smtClean="0"/>
          </a:p>
        </p:txBody>
      </p:sp>
      <p:sp>
        <p:nvSpPr>
          <p:cNvPr id="107" name="Google Shape;107;p3: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smtClean="0"/>
          </a:p>
          <a:p>
            <a:pPr marL="0" lvl="0" indent="0" algn="l" rtl="0">
              <a:spcBef>
                <a:spcPts val="0"/>
              </a:spcBef>
              <a:spcAft>
                <a:spcPts val="0"/>
              </a:spcAft>
              <a:buNone/>
            </a:pPr>
            <a:endParaRPr lang="en-US" baseline="0" dirty="0" smtClean="0"/>
          </a:p>
          <a:p>
            <a:pPr marL="0" lvl="0" indent="0" algn="l" rtl="0">
              <a:spcBef>
                <a:spcPts val="0"/>
              </a:spcBef>
              <a:spcAft>
                <a:spcPts val="0"/>
              </a:spcAft>
              <a:buNone/>
            </a:pPr>
            <a:endParaRPr lang="en-US" baseline="0" dirty="0" smtClean="0"/>
          </a:p>
        </p:txBody>
      </p:sp>
      <p:sp>
        <p:nvSpPr>
          <p:cNvPr id="114" name="Google Shape;114;p4: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85800" y="4415790"/>
            <a:ext cx="5486400" cy="418338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baseline="0" dirty="0" smtClean="0"/>
          </a:p>
        </p:txBody>
      </p:sp>
      <p:sp>
        <p:nvSpPr>
          <p:cNvPr id="121" name="Google Shape;121;p5: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a:spLocks noGrp="1" noRot="1" noChangeAspect="1"/>
          </p:cNvSpPr>
          <p:nvPr>
            <p:ph type="sldImg" idx="2"/>
          </p:nvPr>
        </p:nvSpPr>
        <p:spPr>
          <a:xfrm>
            <a:off x="11049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6:notes"/>
          <p:cNvSpPr txBox="1">
            <a:spLocks noGrp="1"/>
          </p:cNvSpPr>
          <p:nvPr>
            <p:ph type="body" idx="1"/>
          </p:nvPr>
        </p:nvSpPr>
        <p:spPr>
          <a:xfrm>
            <a:off x="685800" y="4415790"/>
            <a:ext cx="548640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lang="en-US" baseline="0" dirty="0" smtClean="0"/>
          </a:p>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endParaRPr lang="en-US" baseline="0" dirty="0" smtClean="0"/>
          </a:p>
          <a:p>
            <a:pPr marL="0" lvl="0" indent="0" algn="l" rtl="0">
              <a:spcBef>
                <a:spcPts val="0"/>
              </a:spcBef>
              <a:spcAft>
                <a:spcPts val="0"/>
              </a:spcAft>
              <a:buClr>
                <a:schemeClr val="dk1"/>
              </a:buClr>
              <a:buSzPts val="1200"/>
              <a:buFont typeface="Arial"/>
              <a:buNone/>
            </a:pPr>
            <a:endParaRPr lang="en-US" baseline="0" dirty="0" smtClean="0"/>
          </a:p>
        </p:txBody>
      </p:sp>
      <p:sp>
        <p:nvSpPr>
          <p:cNvPr id="129" name="Google Shape;129;p6:notes"/>
          <p:cNvSpPr txBox="1">
            <a:spLocks noGrp="1"/>
          </p:cNvSpPr>
          <p:nvPr>
            <p:ph type="sldNum" idx="12"/>
          </p:nvPr>
        </p:nvSpPr>
        <p:spPr>
          <a:xfrm>
            <a:off x="3884613" y="8829967"/>
            <a:ext cx="297180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pPr marL="0" lvl="0" indent="0" algn="r" rtl="0">
              <a:spcBef>
                <a:spcPts val="0"/>
              </a:spcBef>
              <a:spcAft>
                <a:spcPts val="0"/>
              </a:spcAft>
              <a:buNone/>
            </a:pPr>
            <a:fld id="{00000000-1234-1234-1234-123412341234}"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pPr marL="0" lvl="0" indent="0" algn="r" rtl="0">
              <a:spcBef>
                <a:spcPts val="0"/>
              </a:spcBef>
              <a:spcAft>
                <a:spcPts val="0"/>
              </a:spcAft>
              <a:buNone/>
            </a:pPr>
            <a:fld id="{00000000-1234-1234-1234-123412341234}"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Tell Me! Tour</a:t>
            </a:r>
            <a:endParaRPr lang="en-US" dirty="0"/>
          </a:p>
        </p:txBody>
      </p:sp>
      <p:sp>
        <p:nvSpPr>
          <p:cNvPr id="3" name="Subtitle 2"/>
          <p:cNvSpPr>
            <a:spLocks noGrp="1"/>
          </p:cNvSpPr>
          <p:nvPr>
            <p:ph type="subTitle" idx="1"/>
          </p:nvPr>
        </p:nvSpPr>
        <p:spPr/>
        <p:txBody>
          <a:bodyPr/>
          <a:lstStyle/>
          <a:p>
            <a:r>
              <a:rPr lang="en-US" dirty="0" smtClean="0"/>
              <a:t>Results of Focus group discussion</a:t>
            </a:r>
            <a:endParaRPr lang="en-US" dirty="0"/>
          </a:p>
        </p:txBody>
      </p:sp>
      <p:pic>
        <p:nvPicPr>
          <p:cNvPr id="4"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6090" y="5708060"/>
            <a:ext cx="966654" cy="931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522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0"/>
          <p:cNvSpPr txBox="1">
            <a:spLocks noGrp="1"/>
          </p:cNvSpPr>
          <p:nvPr>
            <p:ph type="title"/>
          </p:nvPr>
        </p:nvSpPr>
        <p:spPr>
          <a:xfrm>
            <a:off x="457200" y="152718"/>
            <a:ext cx="7197634"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Community Aspirations</a:t>
            </a:r>
            <a:endParaRPr dirty="0"/>
          </a:p>
        </p:txBody>
      </p:sp>
      <p:sp>
        <p:nvSpPr>
          <p:cNvPr id="139" name="Google Shape;139;p20"/>
          <p:cNvSpPr txBox="1">
            <a:spLocks noGrp="1"/>
          </p:cNvSpPr>
          <p:nvPr>
            <p:ph sz="half" idx="1"/>
          </p:nvPr>
        </p:nvSpPr>
        <p:spPr>
          <a:xfrm>
            <a:off x="768531" y="1548674"/>
            <a:ext cx="3291840" cy="4525963"/>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C00000"/>
              </a:buClr>
              <a:buSzPts val="3080"/>
              <a:buNone/>
            </a:pPr>
            <a:r>
              <a:rPr lang="en-US" sz="3600" b="1" dirty="0">
                <a:solidFill>
                  <a:srgbClr val="C00000"/>
                </a:solidFill>
              </a:rPr>
              <a:t>How can the library increase connections and break down silos in Middlebury?</a:t>
            </a:r>
            <a:endParaRPr sz="3600" dirty="0"/>
          </a:p>
          <a:p>
            <a:pPr marL="342900" lvl="0" indent="-218440" algn="l" rtl="0">
              <a:lnSpc>
                <a:spcPct val="80000"/>
              </a:lnSpc>
              <a:spcBef>
                <a:spcPts val="392"/>
              </a:spcBef>
              <a:spcAft>
                <a:spcPts val="0"/>
              </a:spcAft>
              <a:buClr>
                <a:schemeClr val="dk1"/>
              </a:buClr>
              <a:buSzPts val="1960"/>
              <a:buNone/>
            </a:pPr>
            <a:endParaRPr sz="1960" dirty="0"/>
          </a:p>
        </p:txBody>
      </p:sp>
      <p:sp>
        <p:nvSpPr>
          <p:cNvPr id="140" name="Google Shape;140;p20"/>
          <p:cNvSpPr txBox="1">
            <a:spLocks noGrp="1"/>
          </p:cNvSpPr>
          <p:nvPr>
            <p:ph sz="half" idx="2"/>
          </p:nvPr>
        </p:nvSpPr>
        <p:spPr>
          <a:xfrm>
            <a:off x="4075611" y="1574800"/>
            <a:ext cx="4306389" cy="4525963"/>
          </a:xfrm>
          <a:prstGeom prst="rect">
            <a:avLst/>
          </a:prstGeom>
          <a:noFill/>
          <a:ln>
            <a:noFill/>
          </a:ln>
        </p:spPr>
        <p:txBody>
          <a:bodyPr spcFirstLastPara="1" wrap="square" lIns="91425" tIns="45700" rIns="91425" bIns="45700" anchor="t" anchorCtr="0">
            <a:noAutofit/>
          </a:bodyPr>
          <a:lstStyle/>
          <a:p>
            <a:pPr marL="342900" lvl="0" indent="-342900" algn="l" rtl="0">
              <a:lnSpc>
                <a:spcPct val="80000"/>
              </a:lnSpc>
              <a:spcBef>
                <a:spcPts val="0"/>
              </a:spcBef>
              <a:spcAft>
                <a:spcPts val="0"/>
              </a:spcAft>
              <a:buClr>
                <a:schemeClr val="dk1"/>
              </a:buClr>
              <a:buSzPts val="1960"/>
              <a:buChar char="•"/>
            </a:pPr>
            <a:r>
              <a:rPr lang="en-US" sz="2000" dirty="0"/>
              <a:t>Continuously reach out to solicit input and collaborations with community members and institutions</a:t>
            </a:r>
            <a:endParaRPr sz="2000" dirty="0"/>
          </a:p>
          <a:p>
            <a:pPr marL="342900" lvl="0" indent="-342900" algn="l" rtl="0">
              <a:lnSpc>
                <a:spcPct val="80000"/>
              </a:lnSpc>
              <a:spcBef>
                <a:spcPts val="392"/>
              </a:spcBef>
              <a:spcAft>
                <a:spcPts val="0"/>
              </a:spcAft>
              <a:buClr>
                <a:schemeClr val="dk1"/>
              </a:buClr>
              <a:buSzPts val="1960"/>
              <a:buChar char="•"/>
            </a:pPr>
            <a:r>
              <a:rPr lang="en-US" sz="2000" dirty="0"/>
              <a:t>Increase outreach to college students and create opportunities for them to participate in library programs</a:t>
            </a:r>
            <a:endParaRPr sz="2000" dirty="0"/>
          </a:p>
          <a:p>
            <a:pPr marL="342900" lvl="0" indent="-342900" algn="l" rtl="0">
              <a:lnSpc>
                <a:spcPct val="80000"/>
              </a:lnSpc>
              <a:spcBef>
                <a:spcPts val="392"/>
              </a:spcBef>
              <a:spcAft>
                <a:spcPts val="0"/>
              </a:spcAft>
              <a:buClr>
                <a:schemeClr val="dk1"/>
              </a:buClr>
              <a:buSzPts val="1960"/>
              <a:buChar char="•"/>
            </a:pPr>
            <a:r>
              <a:rPr lang="en-US" sz="2000" dirty="0" smtClean="0"/>
              <a:t>Make sure everyone knows that the library is here for them, regardless of their reason for visiting</a:t>
            </a:r>
            <a:endParaRPr sz="2000" dirty="0"/>
          </a:p>
          <a:p>
            <a:pPr marL="342900" lvl="0" indent="-342900" algn="l" rtl="0">
              <a:lnSpc>
                <a:spcPct val="80000"/>
              </a:lnSpc>
              <a:spcBef>
                <a:spcPts val="392"/>
              </a:spcBef>
              <a:spcAft>
                <a:spcPts val="0"/>
              </a:spcAft>
              <a:buClr>
                <a:schemeClr val="dk1"/>
              </a:buClr>
              <a:buSzPts val="1960"/>
              <a:buChar char="•"/>
            </a:pPr>
            <a:r>
              <a:rPr lang="en-US" sz="2000" dirty="0" smtClean="0"/>
              <a:t>_________________</a:t>
            </a:r>
            <a:endParaRPr sz="2000" dirty="0"/>
          </a:p>
          <a:p>
            <a:pPr marL="342900" lvl="0" indent="-342900" algn="l" rtl="0">
              <a:lnSpc>
                <a:spcPct val="80000"/>
              </a:lnSpc>
              <a:spcBef>
                <a:spcPts val="392"/>
              </a:spcBef>
              <a:spcAft>
                <a:spcPts val="0"/>
              </a:spcAft>
              <a:buClr>
                <a:schemeClr val="dk1"/>
              </a:buClr>
              <a:buSzPts val="1960"/>
              <a:buChar char="•"/>
            </a:pPr>
            <a:r>
              <a:rPr lang="en-US" sz="2000" dirty="0" smtClean="0"/>
              <a:t>_________________</a:t>
            </a:r>
            <a:endParaRPr sz="1960" dirty="0"/>
          </a:p>
        </p:txBody>
      </p:sp>
      <p:pic>
        <p:nvPicPr>
          <p:cNvPr id="5"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9153" y="5747249"/>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4"/>
          <p:cNvSpPr txBox="1">
            <a:spLocks noGrp="1"/>
          </p:cNvSpPr>
          <p:nvPr>
            <p:ph type="title"/>
          </p:nvPr>
        </p:nvSpPr>
        <p:spPr>
          <a:xfrm>
            <a:off x="457199" y="152718"/>
            <a:ext cx="7824651"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Feedback for the Library</a:t>
            </a:r>
            <a:endParaRPr dirty="0"/>
          </a:p>
        </p:txBody>
      </p:sp>
      <p:sp>
        <p:nvSpPr>
          <p:cNvPr id="173" name="Google Shape;173;p24"/>
          <p:cNvSpPr txBox="1">
            <a:spLocks noGrp="1"/>
          </p:cNvSpPr>
          <p:nvPr>
            <p:ph idx="1"/>
          </p:nvPr>
        </p:nvSpPr>
        <p:spPr>
          <a:xfrm>
            <a:off x="1524000" y="2667000"/>
            <a:ext cx="61722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500"/>
              <a:buNone/>
            </a:pPr>
            <a:r>
              <a:rPr lang="en-US" sz="2800" b="1" dirty="0"/>
              <a:t>Our community values the circulating collection and loves physical books.</a:t>
            </a:r>
            <a:endParaRPr sz="2800" dirty="0"/>
          </a:p>
          <a:p>
            <a:pPr marL="0" lvl="0" indent="0" algn="l" rtl="0">
              <a:spcBef>
                <a:spcPts val="640"/>
              </a:spcBef>
              <a:spcAft>
                <a:spcPts val="0"/>
              </a:spcAft>
              <a:buClr>
                <a:schemeClr val="dk1"/>
              </a:buClr>
              <a:buSzPts val="3200"/>
              <a:buNone/>
            </a:pPr>
            <a:endParaRPr dirty="0"/>
          </a:p>
        </p:txBody>
      </p:sp>
      <p:sp>
        <p:nvSpPr>
          <p:cNvPr id="174" name="Google Shape;174;p24"/>
          <p:cNvSpPr/>
          <p:nvPr/>
        </p:nvSpPr>
        <p:spPr>
          <a:xfrm>
            <a:off x="2895599" y="1368425"/>
            <a:ext cx="2812869" cy="1066800"/>
          </a:xfrm>
          <a:prstGeom prst="wedgeRoundRectCallout">
            <a:avLst>
              <a:gd name="adj1" fmla="val 2298"/>
              <a:gd name="adj2" fmla="val 71312"/>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“I love the collection. You do a great job getting new books and bestsellers.”</a:t>
            </a:r>
            <a:endParaRPr/>
          </a:p>
        </p:txBody>
      </p:sp>
      <p:sp>
        <p:nvSpPr>
          <p:cNvPr id="175" name="Google Shape;175;p24"/>
          <p:cNvSpPr/>
          <p:nvPr/>
        </p:nvSpPr>
        <p:spPr>
          <a:xfrm>
            <a:off x="875211" y="4953000"/>
            <a:ext cx="2782389" cy="1447800"/>
          </a:xfrm>
          <a:prstGeom prst="wedgeRoundRectCallout">
            <a:avLst>
              <a:gd name="adj1" fmla="val 27890"/>
              <a:gd name="adj2" fmla="val -108389"/>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dk1"/>
                </a:solidFill>
                <a:latin typeface="Calibri"/>
                <a:ea typeface="Calibri"/>
                <a:cs typeface="Calibri"/>
                <a:sym typeface="Calibri"/>
              </a:rPr>
              <a:t>“I know lots of people use Kindles and e-books, but I personally love holding an actual book in my hands.”</a:t>
            </a:r>
            <a:endParaRPr dirty="0"/>
          </a:p>
        </p:txBody>
      </p:sp>
      <p:sp>
        <p:nvSpPr>
          <p:cNvPr id="176" name="Google Shape;176;p24"/>
          <p:cNvSpPr/>
          <p:nvPr/>
        </p:nvSpPr>
        <p:spPr>
          <a:xfrm>
            <a:off x="4724400" y="4896740"/>
            <a:ext cx="2590800" cy="1447800"/>
          </a:xfrm>
          <a:prstGeom prst="wedgeRoundRectCallout">
            <a:avLst>
              <a:gd name="adj1" fmla="val 4895"/>
              <a:gd name="adj2" fmla="val -88016"/>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“Please don’t ever stop buying real books!”</a:t>
            </a:r>
            <a:endParaRPr/>
          </a:p>
        </p:txBody>
      </p:sp>
      <p:pic>
        <p:nvPicPr>
          <p:cNvPr id="7"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9965" y="5676900"/>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5"/>
          <p:cNvSpPr txBox="1">
            <a:spLocks noGrp="1"/>
          </p:cNvSpPr>
          <p:nvPr>
            <p:ph type="title"/>
          </p:nvPr>
        </p:nvSpPr>
        <p:spPr>
          <a:xfrm>
            <a:off x="457199" y="152718"/>
            <a:ext cx="8098972"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Feedback for the Library</a:t>
            </a:r>
            <a:endParaRPr dirty="0"/>
          </a:p>
        </p:txBody>
      </p:sp>
      <p:sp>
        <p:nvSpPr>
          <p:cNvPr id="182" name="Google Shape;182;p25"/>
          <p:cNvSpPr txBox="1">
            <a:spLocks noGrp="1"/>
          </p:cNvSpPr>
          <p:nvPr>
            <p:ph idx="1"/>
          </p:nvPr>
        </p:nvSpPr>
        <p:spPr>
          <a:xfrm>
            <a:off x="1524000" y="2928257"/>
            <a:ext cx="61722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500"/>
              <a:buNone/>
            </a:pPr>
            <a:r>
              <a:rPr lang="en-US" sz="2800" b="1" dirty="0"/>
              <a:t>The library needs to increase their communication and promotion.</a:t>
            </a:r>
            <a:endParaRPr sz="2800" dirty="0"/>
          </a:p>
        </p:txBody>
      </p:sp>
      <p:sp>
        <p:nvSpPr>
          <p:cNvPr id="183" name="Google Shape;183;p25"/>
          <p:cNvSpPr/>
          <p:nvPr/>
        </p:nvSpPr>
        <p:spPr>
          <a:xfrm>
            <a:off x="2895600" y="1459865"/>
            <a:ext cx="2438400" cy="1178832"/>
          </a:xfrm>
          <a:prstGeom prst="wedgeRoundRectCallout">
            <a:avLst>
              <a:gd name="adj1" fmla="val 2298"/>
              <a:gd name="adj2" fmla="val 71312"/>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dk1"/>
                </a:solidFill>
                <a:latin typeface="Calibri"/>
                <a:ea typeface="Calibri"/>
                <a:cs typeface="Calibri"/>
                <a:sym typeface="Calibri"/>
              </a:rPr>
              <a:t>“If I had known you offered that program I would have attended!”</a:t>
            </a:r>
            <a:endParaRPr dirty="0"/>
          </a:p>
        </p:txBody>
      </p:sp>
      <p:sp>
        <p:nvSpPr>
          <p:cNvPr id="184" name="Google Shape;184;p25"/>
          <p:cNvSpPr/>
          <p:nvPr/>
        </p:nvSpPr>
        <p:spPr>
          <a:xfrm>
            <a:off x="1066800" y="4561114"/>
            <a:ext cx="2590800" cy="1447800"/>
          </a:xfrm>
          <a:prstGeom prst="wedgeRoundRectCallout">
            <a:avLst>
              <a:gd name="adj1" fmla="val -2362"/>
              <a:gd name="adj2" fmla="val -92148"/>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dk1"/>
                </a:solidFill>
                <a:latin typeface="Calibri"/>
                <a:ea typeface="Calibri"/>
                <a:cs typeface="Calibri"/>
                <a:sym typeface="Calibri"/>
              </a:rPr>
              <a:t>“The website can be difficult to navigate.”</a:t>
            </a:r>
            <a:endParaRPr dirty="0"/>
          </a:p>
        </p:txBody>
      </p:sp>
      <p:sp>
        <p:nvSpPr>
          <p:cNvPr id="185" name="Google Shape;185;p25"/>
          <p:cNvSpPr/>
          <p:nvPr/>
        </p:nvSpPr>
        <p:spPr>
          <a:xfrm>
            <a:off x="4724400" y="4413415"/>
            <a:ext cx="2590800" cy="1447800"/>
          </a:xfrm>
          <a:prstGeom prst="wedgeRoundRectCallout">
            <a:avLst>
              <a:gd name="adj1" fmla="val 4895"/>
              <a:gd name="adj2" fmla="val -88016"/>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“I didn’t even know you had a newsletter. How can I sign up?”</a:t>
            </a:r>
            <a:endParaRPr/>
          </a:p>
        </p:txBody>
      </p:sp>
      <p:pic>
        <p:nvPicPr>
          <p:cNvPr id="7"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6091" y="5676900"/>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6"/>
          <p:cNvSpPr txBox="1">
            <a:spLocks noGrp="1"/>
          </p:cNvSpPr>
          <p:nvPr>
            <p:ph type="title"/>
          </p:nvPr>
        </p:nvSpPr>
        <p:spPr>
          <a:xfrm>
            <a:off x="457200" y="152718"/>
            <a:ext cx="7615646"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Feedback for the Library</a:t>
            </a:r>
            <a:endParaRPr dirty="0"/>
          </a:p>
        </p:txBody>
      </p:sp>
      <p:sp>
        <p:nvSpPr>
          <p:cNvPr id="191" name="Google Shape;191;p26"/>
          <p:cNvSpPr txBox="1">
            <a:spLocks noGrp="1"/>
          </p:cNvSpPr>
          <p:nvPr>
            <p:ph idx="1"/>
          </p:nvPr>
        </p:nvSpPr>
        <p:spPr>
          <a:xfrm>
            <a:off x="1524000" y="2810691"/>
            <a:ext cx="6172200" cy="1752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3500"/>
              <a:buNone/>
            </a:pPr>
            <a:r>
              <a:rPr lang="en-US" sz="2800" b="1" dirty="0"/>
              <a:t>The library plays an important role as a place of social gathering in the community.</a:t>
            </a:r>
            <a:endParaRPr sz="2800" dirty="0"/>
          </a:p>
        </p:txBody>
      </p:sp>
      <p:sp>
        <p:nvSpPr>
          <p:cNvPr id="192" name="Google Shape;192;p26"/>
          <p:cNvSpPr/>
          <p:nvPr/>
        </p:nvSpPr>
        <p:spPr>
          <a:xfrm>
            <a:off x="2895600" y="1368425"/>
            <a:ext cx="2438400" cy="1066800"/>
          </a:xfrm>
          <a:prstGeom prst="wedgeRoundRectCallout">
            <a:avLst>
              <a:gd name="adj1" fmla="val 2298"/>
              <a:gd name="adj2" fmla="val 71312"/>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“The library should have a café.”</a:t>
            </a:r>
            <a:endParaRPr/>
          </a:p>
        </p:txBody>
      </p:sp>
      <p:sp>
        <p:nvSpPr>
          <p:cNvPr id="193" name="Google Shape;193;p26"/>
          <p:cNvSpPr/>
          <p:nvPr/>
        </p:nvSpPr>
        <p:spPr>
          <a:xfrm>
            <a:off x="1066799" y="4953000"/>
            <a:ext cx="2917371" cy="1447800"/>
          </a:xfrm>
          <a:prstGeom prst="wedgeRoundRectCallout">
            <a:avLst>
              <a:gd name="adj1" fmla="val -2362"/>
              <a:gd name="adj2" fmla="val -92148"/>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dk1"/>
                </a:solidFill>
                <a:latin typeface="Calibri"/>
                <a:ea typeface="Calibri"/>
                <a:cs typeface="Calibri"/>
                <a:sym typeface="Calibri"/>
              </a:rPr>
              <a:t>“Lots of people essentially co-work at the library already; you could do more to facilitate that.”</a:t>
            </a:r>
            <a:endParaRPr dirty="0"/>
          </a:p>
        </p:txBody>
      </p:sp>
      <p:sp>
        <p:nvSpPr>
          <p:cNvPr id="194" name="Google Shape;194;p26"/>
          <p:cNvSpPr/>
          <p:nvPr/>
        </p:nvSpPr>
        <p:spPr>
          <a:xfrm>
            <a:off x="4724399" y="4896740"/>
            <a:ext cx="2904309" cy="1447800"/>
          </a:xfrm>
          <a:prstGeom prst="wedgeRoundRectCallout">
            <a:avLst>
              <a:gd name="adj1" fmla="val 4895"/>
              <a:gd name="adj2" fmla="val -88016"/>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dk1"/>
                </a:solidFill>
                <a:latin typeface="Calibri"/>
                <a:ea typeface="Calibri"/>
                <a:cs typeface="Calibri"/>
                <a:sym typeface="Calibri"/>
              </a:rPr>
              <a:t>“There should be a better space for cooking together. The current kitchen limits opportunities.”</a:t>
            </a:r>
            <a:endParaRPr dirty="0"/>
          </a:p>
        </p:txBody>
      </p:sp>
      <p:pic>
        <p:nvPicPr>
          <p:cNvPr id="7"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2216" y="5676900"/>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1"/>
          <p:cNvSpPr txBox="1">
            <a:spLocks noGrp="1"/>
          </p:cNvSpPr>
          <p:nvPr>
            <p:ph type="title"/>
          </p:nvPr>
        </p:nvSpPr>
        <p:spPr>
          <a:xfrm>
            <a:off x="457199" y="152718"/>
            <a:ext cx="7837715"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Feedback for the Library</a:t>
            </a:r>
            <a:endParaRPr dirty="0"/>
          </a:p>
        </p:txBody>
      </p:sp>
      <p:sp>
        <p:nvSpPr>
          <p:cNvPr id="146" name="Google Shape;146;p21"/>
          <p:cNvSpPr txBox="1">
            <a:spLocks noGrp="1"/>
          </p:cNvSpPr>
          <p:nvPr>
            <p:ph idx="1"/>
          </p:nvPr>
        </p:nvSpPr>
        <p:spPr>
          <a:xfrm>
            <a:off x="1143000" y="2680063"/>
            <a:ext cx="6172200" cy="17526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3237"/>
              <a:buNone/>
            </a:pPr>
            <a:r>
              <a:rPr lang="en-US" sz="2800" b="1" dirty="0"/>
              <a:t>Middlebury wants a library that is responsive to the </a:t>
            </a:r>
            <a:r>
              <a:rPr lang="en-US" sz="2800" b="1" dirty="0" smtClean="0"/>
              <a:t>community’s </a:t>
            </a:r>
            <a:r>
              <a:rPr lang="en-US" sz="2800" b="1" dirty="0"/>
              <a:t>needs and is active in helping the community grow and develop.</a:t>
            </a:r>
            <a:endParaRPr sz="2800" dirty="0"/>
          </a:p>
          <a:p>
            <a:pPr marL="0" lvl="0" indent="0" algn="l" rtl="0">
              <a:lnSpc>
                <a:spcPct val="80000"/>
              </a:lnSpc>
              <a:spcBef>
                <a:spcPts val="592"/>
              </a:spcBef>
              <a:spcAft>
                <a:spcPts val="0"/>
              </a:spcAft>
              <a:buClr>
                <a:schemeClr val="dk1"/>
              </a:buClr>
              <a:buSzPts val="2960"/>
              <a:buNone/>
            </a:pPr>
            <a:endParaRPr sz="2960" dirty="0"/>
          </a:p>
          <a:p>
            <a:pPr marL="0" lvl="0" indent="0" algn="l" rtl="0">
              <a:lnSpc>
                <a:spcPct val="80000"/>
              </a:lnSpc>
              <a:spcBef>
                <a:spcPts val="592"/>
              </a:spcBef>
              <a:spcAft>
                <a:spcPts val="0"/>
              </a:spcAft>
              <a:buClr>
                <a:schemeClr val="dk1"/>
              </a:buClr>
              <a:buSzPts val="2960"/>
              <a:buNone/>
            </a:pPr>
            <a:endParaRPr sz="2960" dirty="0"/>
          </a:p>
        </p:txBody>
      </p:sp>
      <p:sp>
        <p:nvSpPr>
          <p:cNvPr id="147" name="Google Shape;147;p21"/>
          <p:cNvSpPr/>
          <p:nvPr/>
        </p:nvSpPr>
        <p:spPr>
          <a:xfrm>
            <a:off x="3810000" y="1375161"/>
            <a:ext cx="2438400" cy="1066800"/>
          </a:xfrm>
          <a:prstGeom prst="wedgeRoundRectCallout">
            <a:avLst>
              <a:gd name="adj1" fmla="val 2298"/>
              <a:gd name="adj2" fmla="val 71312"/>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“Don’t be afraid to take risks.”</a:t>
            </a:r>
            <a:endParaRPr/>
          </a:p>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148" name="Google Shape;148;p21"/>
          <p:cNvSpPr/>
          <p:nvPr/>
        </p:nvSpPr>
        <p:spPr>
          <a:xfrm>
            <a:off x="1066800" y="4953000"/>
            <a:ext cx="2590800" cy="1447800"/>
          </a:xfrm>
          <a:prstGeom prst="wedgeRoundRectCallout">
            <a:avLst>
              <a:gd name="adj1" fmla="val -2362"/>
              <a:gd name="adj2" fmla="val -92148"/>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“I want a library that surprises me!”</a:t>
            </a:r>
            <a:endParaRPr/>
          </a:p>
        </p:txBody>
      </p:sp>
      <p:sp>
        <p:nvSpPr>
          <p:cNvPr id="149" name="Google Shape;149;p21"/>
          <p:cNvSpPr/>
          <p:nvPr/>
        </p:nvSpPr>
        <p:spPr>
          <a:xfrm>
            <a:off x="4724400" y="4896740"/>
            <a:ext cx="2590800" cy="1447800"/>
          </a:xfrm>
          <a:prstGeom prst="wedgeRoundRectCallout">
            <a:avLst>
              <a:gd name="adj1" fmla="val 4895"/>
              <a:gd name="adj2" fmla="val -88016"/>
              <a:gd name="adj3" fmla="val 16667"/>
            </a:avLst>
          </a:prstGeom>
          <a:solidFill>
            <a:schemeClr val="lt1"/>
          </a:solidFill>
          <a:ln w="254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“Be forward thinking and outward facing.”</a:t>
            </a:r>
            <a:endParaRPr/>
          </a:p>
        </p:txBody>
      </p:sp>
      <p:pic>
        <p:nvPicPr>
          <p:cNvPr id="7"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7531" y="5685089"/>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7"/>
          <p:cNvSpPr txBox="1">
            <a:spLocks noGrp="1"/>
          </p:cNvSpPr>
          <p:nvPr>
            <p:ph type="title"/>
          </p:nvPr>
        </p:nvSpPr>
        <p:spPr>
          <a:xfrm>
            <a:off x="457199" y="152718"/>
            <a:ext cx="7458891" cy="13716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Planning for the future</a:t>
            </a:r>
            <a:endParaRPr dirty="0"/>
          </a:p>
        </p:txBody>
      </p:sp>
      <p:sp>
        <p:nvSpPr>
          <p:cNvPr id="201" name="Google Shape;201;p27"/>
          <p:cNvSpPr txBox="1">
            <a:spLocks noGrp="1"/>
          </p:cNvSpPr>
          <p:nvPr>
            <p:ph idx="1"/>
          </p:nvPr>
        </p:nvSpPr>
        <p:spPr>
          <a:xfrm>
            <a:off x="457200" y="1554480"/>
            <a:ext cx="7620000" cy="4571683"/>
          </a:xfrm>
          <a:prstGeom prst="rect">
            <a:avLst/>
          </a:prstGeom>
        </p:spPr>
        <p:txBody>
          <a:bodyPr spcFirstLastPara="1" wrap="square" lIns="91425" tIns="45700" rIns="91425" bIns="45700" anchor="t" anchorCtr="0">
            <a:noAutofit/>
          </a:bodyPr>
          <a:lstStyle/>
          <a:p>
            <a:pPr marL="76200" lvl="0">
              <a:spcBef>
                <a:spcPts val="360"/>
              </a:spcBef>
              <a:spcAft>
                <a:spcPts val="0"/>
              </a:spcAft>
              <a:buSzPts val="2400"/>
            </a:pPr>
            <a:r>
              <a:rPr lang="en-US" sz="2400" dirty="0"/>
              <a:t>The majority of focus group participants </a:t>
            </a:r>
            <a:r>
              <a:rPr lang="en-US" sz="2400" dirty="0" smtClean="0"/>
              <a:t>felt that…</a:t>
            </a:r>
          </a:p>
          <a:p>
            <a:pPr marL="76200" lvl="0">
              <a:spcBef>
                <a:spcPts val="360"/>
              </a:spcBef>
              <a:spcAft>
                <a:spcPts val="0"/>
              </a:spcAft>
              <a:buSzPts val="2400"/>
            </a:pPr>
            <a:endParaRPr lang="en-US" dirty="0" smtClean="0"/>
          </a:p>
          <a:p>
            <a:pPr marL="457200" lvl="0" indent="-381000" algn="l" rtl="0">
              <a:spcBef>
                <a:spcPts val="360"/>
              </a:spcBef>
              <a:spcAft>
                <a:spcPts val="0"/>
              </a:spcAft>
              <a:buSzPts val="2400"/>
              <a:buChar char="•"/>
            </a:pPr>
            <a:r>
              <a:rPr lang="en-US" sz="2400" b="0" dirty="0" smtClean="0"/>
              <a:t>…a library renovation and expansion was necessary and that they wanted to see the library pursue an expansion.</a:t>
            </a:r>
          </a:p>
          <a:p>
            <a:pPr marL="457200" lvl="0" indent="-381000" algn="l" rtl="0">
              <a:spcBef>
                <a:spcPts val="360"/>
              </a:spcBef>
              <a:spcAft>
                <a:spcPts val="0"/>
              </a:spcAft>
              <a:buSzPts val="2400"/>
              <a:buChar char="•"/>
            </a:pPr>
            <a:r>
              <a:rPr lang="en-US" sz="2400" b="0" dirty="0" smtClean="0"/>
              <a:t>…the $9.6 million price tag for the </a:t>
            </a:r>
            <a:r>
              <a:rPr lang="en-US" sz="2400" b="0" dirty="0" err="1" smtClean="0"/>
              <a:t>Gossens</a:t>
            </a:r>
            <a:r>
              <a:rPr lang="en-US" sz="2400" b="0" dirty="0" smtClean="0"/>
              <a:t> Bachman Architects</a:t>
            </a:r>
            <a:r>
              <a:rPr lang="en-US" sz="2400" b="0" dirty="0" smtClean="0"/>
              <a:t> </a:t>
            </a:r>
            <a:r>
              <a:rPr lang="en-US" sz="2400" b="0" dirty="0" smtClean="0"/>
              <a:t>plan was too expensive for Middlebury and made the project unrealistic.</a:t>
            </a:r>
          </a:p>
          <a:p>
            <a:pPr marL="457200" lvl="0" indent="-381000" algn="l" rtl="0">
              <a:spcBef>
                <a:spcPts val="360"/>
              </a:spcBef>
              <a:spcAft>
                <a:spcPts val="0"/>
              </a:spcAft>
              <a:buSzPts val="2400"/>
              <a:buChar char="•"/>
            </a:pPr>
            <a:r>
              <a:rPr lang="en-US" sz="2400" b="0" dirty="0" smtClean="0"/>
              <a:t>…they had not been given ample opportunity to participate in the development of the current plan and/or felt that they were uninformed about the plans for library expansion in general.</a:t>
            </a:r>
          </a:p>
          <a:p>
            <a:pPr marL="76200" lvl="0" algn="l" rtl="0">
              <a:spcBef>
                <a:spcPts val="360"/>
              </a:spcBef>
              <a:spcAft>
                <a:spcPts val="0"/>
              </a:spcAft>
              <a:buSzPts val="2400"/>
            </a:pPr>
            <a:endParaRPr lang="en-US" dirty="0"/>
          </a:p>
        </p:txBody>
      </p:sp>
      <p:pic>
        <p:nvPicPr>
          <p:cNvPr id="4"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6091" y="5681935"/>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Me more!</a:t>
            </a:r>
            <a:endParaRPr lang="en-US" dirty="0"/>
          </a:p>
        </p:txBody>
      </p:sp>
      <p:sp>
        <p:nvSpPr>
          <p:cNvPr id="3" name="Text Placeholder 2"/>
          <p:cNvSpPr>
            <a:spLocks noGrp="1"/>
          </p:cNvSpPr>
          <p:nvPr>
            <p:ph type="body" idx="1"/>
          </p:nvPr>
        </p:nvSpPr>
        <p:spPr/>
        <p:txBody>
          <a:bodyPr/>
          <a:lstStyle/>
          <a:p>
            <a:r>
              <a:rPr lang="en-US" dirty="0" smtClean="0"/>
              <a:t>Planning for the Future</a:t>
            </a:r>
            <a:endParaRPr lang="en-US" dirty="0"/>
          </a:p>
        </p:txBody>
      </p:sp>
    </p:spTree>
    <p:extLst>
      <p:ext uri="{BB962C8B-B14F-4D97-AF65-F5344CB8AC3E}">
        <p14:creationId xmlns:p14="http://schemas.microsoft.com/office/powerpoint/2010/main" val="3485980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Why have the Tell me! Tour?</a:t>
            </a:r>
            <a:endParaRPr dirty="0"/>
          </a:p>
        </p:txBody>
      </p:sp>
      <p:sp>
        <p:nvSpPr>
          <p:cNvPr id="90" name="Google Shape;90;p13"/>
          <p:cNvSpPr txBox="1">
            <a:spLocks noGrp="1"/>
          </p:cNvSpPr>
          <p:nvPr>
            <p:ph idx="1"/>
          </p:nvPr>
        </p:nvSpPr>
        <p:spPr>
          <a:prstGeom prst="rect">
            <a:avLst/>
          </a:prstGeom>
        </p:spPr>
        <p:txBody>
          <a:bodyPr spcFirstLastPara="1" wrap="square" lIns="91425" tIns="45700" rIns="91425" bIns="45700" anchor="t" anchorCtr="0">
            <a:noAutofit/>
          </a:bodyPr>
          <a:lstStyle/>
          <a:p>
            <a:pPr lvl="0">
              <a:spcBef>
                <a:spcPts val="360"/>
              </a:spcBef>
              <a:spcAft>
                <a:spcPts val="0"/>
              </a:spcAft>
            </a:pPr>
            <a:endParaRPr lang="en-US" dirty="0" smtClean="0"/>
          </a:p>
          <a:p>
            <a:pPr marL="342900" lvl="0" indent="-342900">
              <a:spcBef>
                <a:spcPts val="360"/>
              </a:spcBef>
              <a:spcAft>
                <a:spcPts val="0"/>
              </a:spcAft>
              <a:buFont typeface="Arial" panose="020B0604020202020204" pitchFamily="34" charset="0"/>
              <a:buChar char="•"/>
            </a:pPr>
            <a:r>
              <a:rPr lang="en-US" sz="2400" dirty="0" smtClean="0"/>
              <a:t>I </a:t>
            </a:r>
            <a:r>
              <a:rPr lang="en-US" sz="2400" dirty="0"/>
              <a:t>wanted to meet </a:t>
            </a:r>
            <a:r>
              <a:rPr lang="en-US" sz="2400" dirty="0" smtClean="0"/>
              <a:t>residents</a:t>
            </a:r>
            <a:r>
              <a:rPr lang="en-US" sz="2400" dirty="0"/>
              <a:t>, introduce myself, and get to know </a:t>
            </a:r>
            <a:r>
              <a:rPr lang="en-US" sz="2400" dirty="0" smtClean="0"/>
              <a:t>Middlebury.</a:t>
            </a:r>
          </a:p>
          <a:p>
            <a:pPr marL="342900" lvl="0" indent="-342900">
              <a:spcBef>
                <a:spcPts val="360"/>
              </a:spcBef>
              <a:spcAft>
                <a:spcPts val="0"/>
              </a:spcAft>
              <a:buFont typeface="Arial" panose="020B0604020202020204" pitchFamily="34" charset="0"/>
              <a:buChar char="•"/>
            </a:pPr>
            <a:r>
              <a:rPr lang="en-US" sz="2400" dirty="0"/>
              <a:t>I wanted to learn from the community about their values, goals, and aspirations. This information will be used to ensure the direction and goals of the library are in alignment with the community’s needs. </a:t>
            </a:r>
            <a:endParaRPr sz="2400" dirty="0"/>
          </a:p>
        </p:txBody>
      </p:sp>
      <p:pic>
        <p:nvPicPr>
          <p:cNvPr id="4"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6090" y="5708060"/>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dirty="0" smtClean="0"/>
              <a:t>Tell me! Overview</a:t>
            </a:r>
            <a:endParaRPr dirty="0"/>
          </a:p>
        </p:txBody>
      </p:sp>
      <p:sp>
        <p:nvSpPr>
          <p:cNvPr id="90" name="Google Shape;90;p13"/>
          <p:cNvSpPr txBox="1">
            <a:spLocks noGrp="1"/>
          </p:cNvSpPr>
          <p:nvPr>
            <p:ph idx="1"/>
          </p:nvPr>
        </p:nvSpPr>
        <p:spPr>
          <a:prstGeom prst="rect">
            <a:avLst/>
          </a:prstGeom>
        </p:spPr>
        <p:txBody>
          <a:bodyPr spcFirstLastPara="1" wrap="square" lIns="91425" tIns="45700" rIns="91425" bIns="45700" anchor="t" anchorCtr="0">
            <a:noAutofit/>
          </a:bodyPr>
          <a:lstStyle/>
          <a:p>
            <a:pPr marL="342900" lvl="0" indent="-342900" algn="l" rtl="0">
              <a:spcBef>
                <a:spcPts val="360"/>
              </a:spcBef>
              <a:spcAft>
                <a:spcPts val="0"/>
              </a:spcAft>
              <a:buFont typeface="Arial" panose="020B0604020202020204" pitchFamily="34" charset="0"/>
              <a:buChar char="•"/>
            </a:pPr>
            <a:r>
              <a:rPr lang="en-US" dirty="0" smtClean="0"/>
              <a:t>I met with fourteen focus groups over five months</a:t>
            </a:r>
          </a:p>
          <a:p>
            <a:pPr marL="342900" lvl="0" indent="-342900" algn="l" rtl="0">
              <a:spcBef>
                <a:spcPts val="360"/>
              </a:spcBef>
              <a:spcAft>
                <a:spcPts val="0"/>
              </a:spcAft>
              <a:buFont typeface="Arial" panose="020B0604020202020204" pitchFamily="34" charset="0"/>
              <a:buChar char="•"/>
            </a:pPr>
            <a:r>
              <a:rPr lang="en-US" dirty="0" smtClean="0"/>
              <a:t>Over one-hundred individuals participated</a:t>
            </a:r>
          </a:p>
          <a:p>
            <a:pPr marL="342900" lvl="0" indent="-342900" algn="l" rtl="0">
              <a:spcBef>
                <a:spcPts val="360"/>
              </a:spcBef>
              <a:spcAft>
                <a:spcPts val="0"/>
              </a:spcAft>
              <a:buFont typeface="Arial" panose="020B0604020202020204" pitchFamily="34" charset="0"/>
              <a:buChar char="•"/>
            </a:pPr>
            <a:r>
              <a:rPr lang="en-US" dirty="0" smtClean="0"/>
              <a:t>Groups focused on three main topics of discussion:</a:t>
            </a:r>
          </a:p>
          <a:p>
            <a:pPr marL="800100" lvl="1" indent="-342900">
              <a:spcBef>
                <a:spcPts val="360"/>
              </a:spcBef>
            </a:pPr>
            <a:r>
              <a:rPr lang="en-US" dirty="0" smtClean="0"/>
              <a:t>What kind of community do you want to live in? What are the qualities that are important to you in this community?</a:t>
            </a:r>
          </a:p>
          <a:p>
            <a:pPr marL="800100" lvl="1" indent="-342900">
              <a:spcBef>
                <a:spcPts val="360"/>
              </a:spcBef>
            </a:pPr>
            <a:r>
              <a:rPr lang="en-US" dirty="0" smtClean="0"/>
              <a:t>What aspirations do you have for the Middlebury community? What goals should the community pursue together?</a:t>
            </a:r>
          </a:p>
          <a:p>
            <a:pPr marL="800100" lvl="1" indent="-342900">
              <a:spcBef>
                <a:spcPts val="360"/>
              </a:spcBef>
            </a:pPr>
            <a:r>
              <a:rPr lang="en-US" dirty="0" smtClean="0"/>
              <a:t>What input or advice do you have for the library?</a:t>
            </a:r>
            <a:endParaRPr dirty="0"/>
          </a:p>
        </p:txBody>
      </p:sp>
      <p:pic>
        <p:nvPicPr>
          <p:cNvPr id="4"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6090" y="5708060"/>
            <a:ext cx="966654" cy="931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688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352698" y="369342"/>
            <a:ext cx="8582298"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3959"/>
              <a:buFont typeface="Calibri"/>
              <a:buNone/>
            </a:pPr>
            <a:r>
              <a:rPr lang="en-US" b="1" dirty="0" smtClean="0"/>
              <a:t>Important Community </a:t>
            </a:r>
            <a:r>
              <a:rPr lang="en-US" b="1" dirty="0"/>
              <a:t>Qualities </a:t>
            </a:r>
            <a:endParaRPr dirty="0"/>
          </a:p>
        </p:txBody>
      </p:sp>
      <p:sp>
        <p:nvSpPr>
          <p:cNvPr id="97" name="Google Shape;97;p14"/>
          <p:cNvSpPr txBox="1">
            <a:spLocks noGrp="1"/>
          </p:cNvSpPr>
          <p:nvPr>
            <p:ph idx="1"/>
          </p:nvPr>
        </p:nvSpPr>
        <p:spPr>
          <a:xfrm>
            <a:off x="522514" y="1543594"/>
            <a:ext cx="7620000" cy="4373563"/>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2240"/>
              <a:buNone/>
            </a:pPr>
            <a:endParaRPr sz="2240" dirty="0"/>
          </a:p>
          <a:p>
            <a:pPr marL="342900" lvl="0" indent="-342900" algn="l" rtl="0">
              <a:lnSpc>
                <a:spcPct val="80000"/>
              </a:lnSpc>
              <a:spcBef>
                <a:spcPts val="448"/>
              </a:spcBef>
              <a:spcAft>
                <a:spcPts val="0"/>
              </a:spcAft>
              <a:buClr>
                <a:schemeClr val="dk1"/>
              </a:buClr>
              <a:buSzPts val="2240"/>
              <a:buChar char="•"/>
            </a:pPr>
            <a:r>
              <a:rPr lang="en-US" sz="2400" b="1" dirty="0"/>
              <a:t>A community that is welcoming, open, inclusive, and friendly.</a:t>
            </a:r>
            <a:endParaRPr sz="2400" dirty="0"/>
          </a:p>
          <a:p>
            <a:pPr marL="342900" lvl="0" indent="-342900" algn="l" rtl="0">
              <a:lnSpc>
                <a:spcPct val="80000"/>
              </a:lnSpc>
              <a:spcBef>
                <a:spcPts val="448"/>
              </a:spcBef>
              <a:spcAft>
                <a:spcPts val="0"/>
              </a:spcAft>
              <a:buClr>
                <a:schemeClr val="dk1"/>
              </a:buClr>
              <a:buSzPts val="2240"/>
              <a:buChar char="•"/>
            </a:pPr>
            <a:r>
              <a:rPr lang="en-US" sz="2400" b="1" dirty="0"/>
              <a:t>A community that honors its diversity (social, cultural, economic), and would like to be more diverse.</a:t>
            </a:r>
            <a:endParaRPr sz="2400" dirty="0"/>
          </a:p>
          <a:p>
            <a:pPr marL="342900" lvl="0" indent="-342900" algn="l" rtl="0">
              <a:lnSpc>
                <a:spcPct val="80000"/>
              </a:lnSpc>
              <a:spcBef>
                <a:spcPts val="448"/>
              </a:spcBef>
              <a:spcAft>
                <a:spcPts val="0"/>
              </a:spcAft>
              <a:buClr>
                <a:schemeClr val="dk1"/>
              </a:buClr>
              <a:buSzPts val="2240"/>
              <a:buChar char="•"/>
            </a:pPr>
            <a:r>
              <a:rPr lang="en-US" sz="2400" b="1" dirty="0" smtClean="0"/>
              <a:t>A community that supports lifelong </a:t>
            </a:r>
            <a:r>
              <a:rPr lang="en-US" sz="2400" b="1" dirty="0"/>
              <a:t>learning and intellectual engagement </a:t>
            </a:r>
            <a:r>
              <a:rPr lang="en-US" sz="2400" b="1" dirty="0" smtClean="0"/>
              <a:t>for all </a:t>
            </a:r>
            <a:r>
              <a:rPr lang="en-US" sz="2400" b="1" dirty="0"/>
              <a:t>ages.</a:t>
            </a:r>
            <a:endParaRPr sz="2400" dirty="0"/>
          </a:p>
          <a:p>
            <a:pPr marL="342900" lvl="0" indent="-342900" algn="l" rtl="0">
              <a:lnSpc>
                <a:spcPct val="80000"/>
              </a:lnSpc>
              <a:spcBef>
                <a:spcPts val="448"/>
              </a:spcBef>
              <a:spcAft>
                <a:spcPts val="0"/>
              </a:spcAft>
              <a:buClr>
                <a:schemeClr val="dk1"/>
              </a:buClr>
              <a:buSzPts val="2240"/>
              <a:buChar char="•"/>
            </a:pPr>
            <a:r>
              <a:rPr lang="en-US" sz="2400" b="1" dirty="0"/>
              <a:t>Residents consider Middlebury a safe place to live.</a:t>
            </a:r>
            <a:endParaRPr sz="2400" dirty="0"/>
          </a:p>
          <a:p>
            <a:pPr marL="342900" lvl="0" indent="-342900" algn="l" rtl="0">
              <a:lnSpc>
                <a:spcPct val="80000"/>
              </a:lnSpc>
              <a:spcBef>
                <a:spcPts val="448"/>
              </a:spcBef>
              <a:spcAft>
                <a:spcPts val="0"/>
              </a:spcAft>
              <a:buClr>
                <a:schemeClr val="dk1"/>
              </a:buClr>
              <a:buSzPts val="2240"/>
              <a:buChar char="•"/>
            </a:pPr>
            <a:r>
              <a:rPr lang="en-US" sz="2400" b="1" dirty="0"/>
              <a:t>Residents value the natural beauty of Middlebury and the historic buildings downtown.</a:t>
            </a:r>
            <a:endParaRPr sz="2400" dirty="0"/>
          </a:p>
          <a:p>
            <a:pPr marL="342900" lvl="0" indent="-342900" algn="l" rtl="0">
              <a:lnSpc>
                <a:spcPct val="80000"/>
              </a:lnSpc>
              <a:spcBef>
                <a:spcPts val="448"/>
              </a:spcBef>
              <a:spcAft>
                <a:spcPts val="0"/>
              </a:spcAft>
              <a:buClr>
                <a:srgbClr val="000000"/>
              </a:buClr>
              <a:buSzPts val="2240"/>
              <a:buChar char="•"/>
            </a:pPr>
            <a:r>
              <a:rPr lang="en-US" sz="2400" b="1" dirty="0" smtClean="0">
                <a:solidFill>
                  <a:srgbClr val="000000"/>
                </a:solidFill>
              </a:rPr>
              <a:t>Residents share a concern for the environment and sustainability.</a:t>
            </a:r>
            <a:endParaRPr sz="2400" dirty="0">
              <a:solidFill>
                <a:srgbClr val="000000"/>
              </a:solidFill>
            </a:endParaRPr>
          </a:p>
        </p:txBody>
      </p:sp>
      <p:pic>
        <p:nvPicPr>
          <p:cNvPr id="4"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8342" y="5760312"/>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457199" y="152718"/>
            <a:ext cx="7171509"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Community Aspirations</a:t>
            </a:r>
            <a:endParaRPr dirty="0"/>
          </a:p>
        </p:txBody>
      </p:sp>
      <p:sp>
        <p:nvSpPr>
          <p:cNvPr id="104" name="Google Shape;104;p15"/>
          <p:cNvSpPr txBox="1">
            <a:spLocks noGrp="1"/>
          </p:cNvSpPr>
          <p:nvPr>
            <p:ph idx="1"/>
          </p:nvPr>
        </p:nvSpPr>
        <p:spPr>
          <a:xfrm>
            <a:off x="418011" y="1504405"/>
            <a:ext cx="7620000" cy="4373563"/>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7030A0"/>
              </a:buClr>
              <a:buSzPts val="2960"/>
              <a:buChar char="•"/>
            </a:pPr>
            <a:r>
              <a:rPr lang="en-US" sz="3600" b="1" dirty="0">
                <a:solidFill>
                  <a:srgbClr val="7030A0"/>
                </a:solidFill>
              </a:rPr>
              <a:t>Building a vibrant downtown</a:t>
            </a:r>
            <a:endParaRPr sz="3600" dirty="0"/>
          </a:p>
          <a:p>
            <a:pPr marL="342900" lvl="0" indent="-342900" algn="l" rtl="0">
              <a:lnSpc>
                <a:spcPct val="90000"/>
              </a:lnSpc>
              <a:spcBef>
                <a:spcPts val="592"/>
              </a:spcBef>
              <a:spcAft>
                <a:spcPts val="0"/>
              </a:spcAft>
              <a:buClr>
                <a:srgbClr val="0070C0"/>
              </a:buClr>
              <a:buSzPts val="2960"/>
              <a:buChar char="•"/>
            </a:pPr>
            <a:r>
              <a:rPr lang="en-US" sz="3600" b="1" dirty="0">
                <a:solidFill>
                  <a:srgbClr val="0070C0"/>
                </a:solidFill>
              </a:rPr>
              <a:t>Creating opportunities for intergenerational gatherings</a:t>
            </a:r>
            <a:endParaRPr sz="3600" dirty="0"/>
          </a:p>
          <a:p>
            <a:pPr marL="342900" lvl="0" indent="-342900" algn="l" rtl="0">
              <a:lnSpc>
                <a:spcPct val="90000"/>
              </a:lnSpc>
              <a:spcBef>
                <a:spcPts val="592"/>
              </a:spcBef>
              <a:spcAft>
                <a:spcPts val="0"/>
              </a:spcAft>
              <a:buClr>
                <a:srgbClr val="00B050"/>
              </a:buClr>
              <a:buSzPts val="2960"/>
              <a:buChar char="•"/>
            </a:pPr>
            <a:r>
              <a:rPr lang="en-US" sz="3600" b="1" dirty="0">
                <a:solidFill>
                  <a:srgbClr val="00B050"/>
                </a:solidFill>
              </a:rPr>
              <a:t>Filling in the gaps for less served parts of our population</a:t>
            </a:r>
            <a:endParaRPr sz="3600" dirty="0"/>
          </a:p>
          <a:p>
            <a:pPr marL="342900" lvl="0" indent="-342900" algn="l" rtl="0">
              <a:lnSpc>
                <a:spcPct val="90000"/>
              </a:lnSpc>
              <a:spcBef>
                <a:spcPts val="592"/>
              </a:spcBef>
              <a:spcAft>
                <a:spcPts val="0"/>
              </a:spcAft>
              <a:buClr>
                <a:srgbClr val="FFC000"/>
              </a:buClr>
              <a:buSzPts val="2960"/>
              <a:buChar char="•"/>
            </a:pPr>
            <a:r>
              <a:rPr lang="en-US" sz="3600" b="1" dirty="0">
                <a:solidFill>
                  <a:srgbClr val="FFC000"/>
                </a:solidFill>
              </a:rPr>
              <a:t>Making </a:t>
            </a:r>
            <a:r>
              <a:rPr lang="en-US" sz="3600" b="1" dirty="0" smtClean="0">
                <a:solidFill>
                  <a:srgbClr val="FFC000"/>
                </a:solidFill>
              </a:rPr>
              <a:t>Middlebury more </a:t>
            </a:r>
            <a:r>
              <a:rPr lang="en-US" sz="3600" b="1" dirty="0">
                <a:solidFill>
                  <a:srgbClr val="FFC000"/>
                </a:solidFill>
              </a:rPr>
              <a:t>affordable</a:t>
            </a:r>
            <a:endParaRPr sz="3600" dirty="0"/>
          </a:p>
          <a:p>
            <a:pPr marL="342900" lvl="0" indent="-342900" algn="l" rtl="0">
              <a:lnSpc>
                <a:spcPct val="90000"/>
              </a:lnSpc>
              <a:spcBef>
                <a:spcPts val="592"/>
              </a:spcBef>
              <a:spcAft>
                <a:spcPts val="0"/>
              </a:spcAft>
              <a:buClr>
                <a:srgbClr val="C00000"/>
              </a:buClr>
              <a:buSzPts val="2960"/>
              <a:buChar char="•"/>
            </a:pPr>
            <a:r>
              <a:rPr lang="en-US" sz="3600" b="1" dirty="0">
                <a:solidFill>
                  <a:srgbClr val="C00000"/>
                </a:solidFill>
              </a:rPr>
              <a:t>Increasing connections and breaking down </a:t>
            </a:r>
            <a:r>
              <a:rPr lang="en-US" sz="3600" b="1" dirty="0" smtClean="0">
                <a:solidFill>
                  <a:srgbClr val="C00000"/>
                </a:solidFill>
              </a:rPr>
              <a:t>silos</a:t>
            </a:r>
            <a:endParaRPr sz="3600" dirty="0"/>
          </a:p>
        </p:txBody>
      </p:sp>
      <p:pic>
        <p:nvPicPr>
          <p:cNvPr id="1026"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2217" y="5694998"/>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457199" y="152718"/>
            <a:ext cx="7354389"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Community Aspirations</a:t>
            </a:r>
            <a:endParaRPr dirty="0"/>
          </a:p>
        </p:txBody>
      </p:sp>
      <p:sp>
        <p:nvSpPr>
          <p:cNvPr id="110" name="Google Shape;110;p16"/>
          <p:cNvSpPr txBox="1">
            <a:spLocks noGrp="1"/>
          </p:cNvSpPr>
          <p:nvPr>
            <p:ph sz="half" idx="1"/>
          </p:nvPr>
        </p:nvSpPr>
        <p:spPr>
          <a:xfrm>
            <a:off x="768531" y="1796868"/>
            <a:ext cx="3085012" cy="4525963"/>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7030A0"/>
              </a:buClr>
              <a:buSzPts val="3000"/>
              <a:buNone/>
            </a:pPr>
            <a:r>
              <a:rPr lang="en-US" sz="3600" b="1" dirty="0">
                <a:solidFill>
                  <a:srgbClr val="7030A0"/>
                </a:solidFill>
              </a:rPr>
              <a:t>How can the library help build a vibrant downtown?</a:t>
            </a:r>
            <a:endParaRPr sz="3600" dirty="0"/>
          </a:p>
        </p:txBody>
      </p:sp>
      <p:sp>
        <p:nvSpPr>
          <p:cNvPr id="111" name="Google Shape;111;p16"/>
          <p:cNvSpPr txBox="1">
            <a:spLocks noGrp="1"/>
          </p:cNvSpPr>
          <p:nvPr>
            <p:ph sz="half" idx="2"/>
          </p:nvPr>
        </p:nvSpPr>
        <p:spPr>
          <a:xfrm>
            <a:off x="3801291" y="1574800"/>
            <a:ext cx="4580709" cy="4525963"/>
          </a:xfrm>
          <a:prstGeom prst="rect">
            <a:avLst/>
          </a:prstGeom>
          <a:noFill/>
          <a:ln>
            <a:noFill/>
          </a:ln>
        </p:spPr>
        <p:txBody>
          <a:bodyPr spcFirstLastPara="1" wrap="square" lIns="91425" tIns="45700" rIns="91425" bIns="45700" anchor="t" anchorCtr="0">
            <a:noAutofit/>
          </a:bodyPr>
          <a:lstStyle/>
          <a:p>
            <a:pPr marL="342900" lvl="0" indent="-231775" algn="l" rtl="0">
              <a:lnSpc>
                <a:spcPct val="80000"/>
              </a:lnSpc>
              <a:spcBef>
                <a:spcPts val="0"/>
              </a:spcBef>
              <a:spcAft>
                <a:spcPts val="0"/>
              </a:spcAft>
              <a:buClr>
                <a:schemeClr val="dk1"/>
              </a:buClr>
              <a:buSzPts val="1750"/>
              <a:buNone/>
            </a:pPr>
            <a:endParaRPr sz="1750" dirty="0"/>
          </a:p>
          <a:p>
            <a:pPr marL="342900" indent="-342900">
              <a:lnSpc>
                <a:spcPct val="80000"/>
              </a:lnSpc>
              <a:spcBef>
                <a:spcPts val="350"/>
              </a:spcBef>
              <a:spcAft>
                <a:spcPts val="0"/>
              </a:spcAft>
              <a:buClr>
                <a:schemeClr val="dk1"/>
              </a:buClr>
              <a:buSzPts val="1750"/>
              <a:buFont typeface="Arial" pitchFamily="34" charset="0"/>
              <a:buChar char="•"/>
            </a:pPr>
            <a:r>
              <a:rPr lang="en-US" sz="2000" dirty="0"/>
              <a:t>Complement downtown cultural destinations by planning performances and exhibitions in the library</a:t>
            </a:r>
          </a:p>
          <a:p>
            <a:pPr marL="342900" lvl="0" indent="-342900" algn="l" rtl="0">
              <a:lnSpc>
                <a:spcPct val="80000"/>
              </a:lnSpc>
              <a:spcBef>
                <a:spcPts val="350"/>
              </a:spcBef>
              <a:spcAft>
                <a:spcPts val="0"/>
              </a:spcAft>
              <a:buClr>
                <a:schemeClr val="dk1"/>
              </a:buClr>
              <a:buSzPts val="1750"/>
              <a:buChar char="•"/>
            </a:pPr>
            <a:r>
              <a:rPr lang="en-US" sz="2000" dirty="0" smtClean="0"/>
              <a:t>Serve </a:t>
            </a:r>
            <a:r>
              <a:rPr lang="en-US" sz="2000" dirty="0"/>
              <a:t>as </a:t>
            </a:r>
            <a:r>
              <a:rPr lang="en-US" sz="2000" dirty="0" smtClean="0"/>
              <a:t>a welcome </a:t>
            </a:r>
            <a:r>
              <a:rPr lang="en-US" sz="2000" dirty="0"/>
              <a:t>center with information for new residents or tourists</a:t>
            </a:r>
            <a:endParaRPr sz="2000" dirty="0"/>
          </a:p>
          <a:p>
            <a:pPr marL="342900" indent="-342900">
              <a:lnSpc>
                <a:spcPct val="80000"/>
              </a:lnSpc>
              <a:spcBef>
                <a:spcPts val="350"/>
              </a:spcBef>
              <a:spcAft>
                <a:spcPts val="0"/>
              </a:spcAft>
              <a:buClr>
                <a:schemeClr val="dk1"/>
              </a:buClr>
              <a:buSzPts val="1750"/>
              <a:buFont typeface="Arial" pitchFamily="34" charset="0"/>
              <a:buChar char="•"/>
            </a:pPr>
            <a:r>
              <a:rPr lang="en-US" sz="2000" dirty="0" smtClean="0"/>
              <a:t>Attract </a:t>
            </a:r>
            <a:r>
              <a:rPr lang="en-US" sz="2000" dirty="0"/>
              <a:t>increased foot traffic by becoming more accessible to </a:t>
            </a:r>
            <a:r>
              <a:rPr lang="en-US" sz="2000" dirty="0" smtClean="0"/>
              <a:t>non-residents</a:t>
            </a:r>
            <a:endParaRPr sz="2000" dirty="0"/>
          </a:p>
          <a:p>
            <a:pPr marL="342900" lvl="0" indent="-342900" algn="l" rtl="0">
              <a:lnSpc>
                <a:spcPct val="80000"/>
              </a:lnSpc>
              <a:spcBef>
                <a:spcPts val="350"/>
              </a:spcBef>
              <a:spcAft>
                <a:spcPts val="0"/>
              </a:spcAft>
              <a:buClr>
                <a:srgbClr val="000000"/>
              </a:buClr>
              <a:buSzPts val="1750"/>
              <a:buChar char="•"/>
            </a:pPr>
            <a:r>
              <a:rPr lang="en-US" sz="2000" dirty="0" smtClean="0">
                <a:solidFill>
                  <a:srgbClr val="000000"/>
                </a:solidFill>
              </a:rPr>
              <a:t>_________________</a:t>
            </a:r>
            <a:endParaRPr sz="2000" dirty="0">
              <a:solidFill>
                <a:srgbClr val="000000"/>
              </a:solidFill>
            </a:endParaRPr>
          </a:p>
          <a:p>
            <a:pPr marL="342900" lvl="0" indent="-276225" algn="l" rtl="0">
              <a:lnSpc>
                <a:spcPct val="80000"/>
              </a:lnSpc>
              <a:spcBef>
                <a:spcPts val="350"/>
              </a:spcBef>
              <a:spcAft>
                <a:spcPts val="0"/>
              </a:spcAft>
              <a:buSzPts val="1750"/>
              <a:buChar char="•"/>
            </a:pPr>
            <a:r>
              <a:rPr lang="en-US" sz="2000" dirty="0"/>
              <a:t>_________________</a:t>
            </a:r>
            <a:endParaRPr sz="2000" dirty="0"/>
          </a:p>
        </p:txBody>
      </p:sp>
      <p:pic>
        <p:nvPicPr>
          <p:cNvPr id="5"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5279" y="5760313"/>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a:spLocks noGrp="1"/>
          </p:cNvSpPr>
          <p:nvPr>
            <p:ph type="title"/>
          </p:nvPr>
        </p:nvSpPr>
        <p:spPr>
          <a:xfrm>
            <a:off x="457200" y="152718"/>
            <a:ext cx="7485016"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Community Aspirations</a:t>
            </a:r>
            <a:endParaRPr dirty="0"/>
          </a:p>
        </p:txBody>
      </p:sp>
      <p:sp>
        <p:nvSpPr>
          <p:cNvPr id="117" name="Google Shape;117;p17"/>
          <p:cNvSpPr txBox="1">
            <a:spLocks noGrp="1"/>
          </p:cNvSpPr>
          <p:nvPr>
            <p:ph sz="half" idx="1"/>
          </p:nvPr>
        </p:nvSpPr>
        <p:spPr>
          <a:xfrm>
            <a:off x="794655" y="1561737"/>
            <a:ext cx="3934099"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70C0"/>
              </a:buClr>
              <a:buSzPts val="4070"/>
              <a:buNone/>
            </a:pPr>
            <a:r>
              <a:rPr lang="en-US" sz="3600" b="1" dirty="0">
                <a:solidFill>
                  <a:srgbClr val="0070C0"/>
                </a:solidFill>
              </a:rPr>
              <a:t>How can the library create opportunities for </a:t>
            </a:r>
            <a:r>
              <a:rPr lang="en-US" sz="3600" b="1" dirty="0" smtClean="0">
                <a:solidFill>
                  <a:srgbClr val="0070C0"/>
                </a:solidFill>
              </a:rPr>
              <a:t>intergenerational </a:t>
            </a:r>
            <a:r>
              <a:rPr lang="en-US" sz="3600" b="1" dirty="0">
                <a:solidFill>
                  <a:srgbClr val="0070C0"/>
                </a:solidFill>
              </a:rPr>
              <a:t>gathering?</a:t>
            </a:r>
            <a:endParaRPr sz="3600" dirty="0"/>
          </a:p>
          <a:p>
            <a:pPr marL="0" lvl="0" indent="0" algn="l" rtl="0">
              <a:spcBef>
                <a:spcPts val="518"/>
              </a:spcBef>
              <a:spcAft>
                <a:spcPts val="0"/>
              </a:spcAft>
              <a:buClr>
                <a:schemeClr val="dk1"/>
              </a:buClr>
              <a:buSzPts val="2590"/>
              <a:buNone/>
            </a:pPr>
            <a:endParaRPr sz="2590" dirty="0"/>
          </a:p>
        </p:txBody>
      </p:sp>
      <p:sp>
        <p:nvSpPr>
          <p:cNvPr id="118" name="Google Shape;118;p17"/>
          <p:cNvSpPr txBox="1">
            <a:spLocks noGrp="1"/>
          </p:cNvSpPr>
          <p:nvPr>
            <p:ph sz="half" idx="2"/>
          </p:nvPr>
        </p:nvSpPr>
        <p:spPr>
          <a:xfrm>
            <a:off x="4702628" y="1574800"/>
            <a:ext cx="3679371" cy="4525963"/>
          </a:xfrm>
          <a:prstGeom prst="rect">
            <a:avLst/>
          </a:prstGeom>
          <a:noFill/>
          <a:ln>
            <a:noFill/>
          </a:ln>
        </p:spPr>
        <p:txBody>
          <a:bodyPr spcFirstLastPara="1" wrap="square" lIns="91425" tIns="45700" rIns="91425" bIns="45700" anchor="t" anchorCtr="0">
            <a:noAutofit/>
          </a:bodyPr>
          <a:lstStyle/>
          <a:p>
            <a:pPr marL="342900" indent="-342900">
              <a:spcBef>
                <a:spcPts val="0"/>
              </a:spcBef>
              <a:spcAft>
                <a:spcPts val="0"/>
              </a:spcAft>
              <a:buClr>
                <a:schemeClr val="dk1"/>
              </a:buClr>
              <a:buSzPts val="2590"/>
              <a:buFont typeface="Arial" pitchFamily="34" charset="0"/>
              <a:buChar char="•"/>
            </a:pPr>
            <a:r>
              <a:rPr lang="en-US" sz="2000" dirty="0"/>
              <a:t>Organize conversations and activities that attract diverse audiences</a:t>
            </a:r>
          </a:p>
          <a:p>
            <a:pPr marL="342900" lvl="0" indent="-342900" algn="l" rtl="0">
              <a:spcBef>
                <a:spcPts val="0"/>
              </a:spcBef>
              <a:spcAft>
                <a:spcPts val="0"/>
              </a:spcAft>
              <a:buClr>
                <a:schemeClr val="dk1"/>
              </a:buClr>
              <a:buSzPts val="2590"/>
              <a:buChar char="•"/>
            </a:pPr>
            <a:r>
              <a:rPr lang="en-US" sz="2000" dirty="0" smtClean="0"/>
              <a:t>Provide </a:t>
            </a:r>
            <a:r>
              <a:rPr lang="en-US" sz="2000" dirty="0"/>
              <a:t>more spaces for planned meetings</a:t>
            </a:r>
            <a:endParaRPr sz="2000" dirty="0"/>
          </a:p>
          <a:p>
            <a:pPr marL="342900" lvl="0" indent="-342900" algn="l" rtl="0">
              <a:spcBef>
                <a:spcPts val="518"/>
              </a:spcBef>
              <a:spcAft>
                <a:spcPts val="0"/>
              </a:spcAft>
              <a:buClr>
                <a:schemeClr val="dk1"/>
              </a:buClr>
              <a:buSzPts val="2590"/>
              <a:buChar char="•"/>
            </a:pPr>
            <a:r>
              <a:rPr lang="en-US" sz="2000" dirty="0" smtClean="0"/>
              <a:t>Create </a:t>
            </a:r>
            <a:r>
              <a:rPr lang="en-US" sz="2000" dirty="0"/>
              <a:t>library spaces that promote </a:t>
            </a:r>
            <a:r>
              <a:rPr lang="en-US" sz="2000" dirty="0" smtClean="0"/>
              <a:t>spontaneous gathering </a:t>
            </a:r>
            <a:r>
              <a:rPr lang="en-US" sz="2000" dirty="0"/>
              <a:t>and serendipitous meetings</a:t>
            </a:r>
            <a:endParaRPr sz="2000" dirty="0"/>
          </a:p>
          <a:p>
            <a:pPr marL="342900" lvl="0" indent="-342900" algn="l" rtl="0">
              <a:spcBef>
                <a:spcPts val="518"/>
              </a:spcBef>
              <a:spcAft>
                <a:spcPts val="0"/>
              </a:spcAft>
              <a:buClr>
                <a:schemeClr val="dk1"/>
              </a:buClr>
              <a:buSzPts val="2590"/>
              <a:buChar char="•"/>
            </a:pPr>
            <a:r>
              <a:rPr lang="en-US" sz="2000" dirty="0"/>
              <a:t>_________________</a:t>
            </a:r>
            <a:endParaRPr sz="2000" dirty="0"/>
          </a:p>
          <a:p>
            <a:pPr marL="342900" lvl="0" indent="-342900" algn="l" rtl="0">
              <a:spcBef>
                <a:spcPts val="518"/>
              </a:spcBef>
              <a:spcAft>
                <a:spcPts val="0"/>
              </a:spcAft>
              <a:buClr>
                <a:schemeClr val="dk1"/>
              </a:buClr>
              <a:buSzPts val="2590"/>
              <a:buChar char="•"/>
            </a:pPr>
            <a:r>
              <a:rPr lang="en-US" sz="2000" dirty="0"/>
              <a:t>_________________</a:t>
            </a:r>
            <a:endParaRPr sz="2000" dirty="0"/>
          </a:p>
          <a:p>
            <a:pPr marL="0" lvl="0" indent="0" algn="l" rtl="0">
              <a:spcBef>
                <a:spcPts val="518"/>
              </a:spcBef>
              <a:spcAft>
                <a:spcPts val="0"/>
              </a:spcAft>
              <a:buClr>
                <a:schemeClr val="dk1"/>
              </a:buClr>
              <a:buSzPts val="2590"/>
              <a:buNone/>
            </a:pPr>
            <a:endParaRPr sz="2590" dirty="0"/>
          </a:p>
        </p:txBody>
      </p:sp>
      <p:pic>
        <p:nvPicPr>
          <p:cNvPr id="5"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2216" y="5734186"/>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a:xfrm>
            <a:off x="457199" y="152718"/>
            <a:ext cx="7184571"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Community Aspirations</a:t>
            </a:r>
            <a:endParaRPr dirty="0"/>
          </a:p>
        </p:txBody>
      </p:sp>
      <p:sp>
        <p:nvSpPr>
          <p:cNvPr id="124" name="Google Shape;124;p18"/>
          <p:cNvSpPr txBox="1">
            <a:spLocks noGrp="1"/>
          </p:cNvSpPr>
          <p:nvPr>
            <p:ph sz="half" idx="1"/>
          </p:nvPr>
        </p:nvSpPr>
        <p:spPr>
          <a:xfrm>
            <a:off x="637903" y="1548674"/>
            <a:ext cx="329184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00B050"/>
              </a:buClr>
              <a:buSzPts val="4400"/>
              <a:buNone/>
            </a:pPr>
            <a:r>
              <a:rPr lang="en-US" sz="3600" b="1" dirty="0">
                <a:solidFill>
                  <a:srgbClr val="00B050"/>
                </a:solidFill>
              </a:rPr>
              <a:t>How can the library fill in </a:t>
            </a:r>
            <a:r>
              <a:rPr lang="en-US" sz="3600" b="1" dirty="0" smtClean="0">
                <a:solidFill>
                  <a:srgbClr val="00B050"/>
                </a:solidFill>
              </a:rPr>
              <a:t>gaps </a:t>
            </a:r>
            <a:r>
              <a:rPr lang="en-US" sz="3600" b="1" dirty="0">
                <a:solidFill>
                  <a:srgbClr val="00B050"/>
                </a:solidFill>
              </a:rPr>
              <a:t>for less served parts of our population?</a:t>
            </a:r>
            <a:endParaRPr sz="3600" dirty="0"/>
          </a:p>
        </p:txBody>
      </p:sp>
      <p:sp>
        <p:nvSpPr>
          <p:cNvPr id="125" name="Google Shape;125;p18"/>
          <p:cNvSpPr txBox="1">
            <a:spLocks noGrp="1"/>
          </p:cNvSpPr>
          <p:nvPr>
            <p:ph sz="half" idx="2"/>
          </p:nvPr>
        </p:nvSpPr>
        <p:spPr>
          <a:xfrm>
            <a:off x="3958046" y="1574800"/>
            <a:ext cx="4423954"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Char char="•"/>
            </a:pPr>
            <a:r>
              <a:rPr lang="en-US" sz="2000" dirty="0"/>
              <a:t>Provide </a:t>
            </a:r>
            <a:r>
              <a:rPr lang="en-US" sz="2000" dirty="0" smtClean="0"/>
              <a:t>space, resources, and programs </a:t>
            </a:r>
            <a:r>
              <a:rPr lang="en-US" sz="2000" dirty="0"/>
              <a:t>for teens and tweens</a:t>
            </a:r>
            <a:endParaRPr sz="2000" dirty="0"/>
          </a:p>
          <a:p>
            <a:pPr marL="342900" lvl="0" indent="-342900" algn="l" rtl="0">
              <a:spcBef>
                <a:spcPts val="440"/>
              </a:spcBef>
              <a:spcAft>
                <a:spcPts val="0"/>
              </a:spcAft>
              <a:buClr>
                <a:schemeClr val="dk1"/>
              </a:buClr>
              <a:buSzPts val="2200"/>
              <a:buChar char="•"/>
            </a:pPr>
            <a:r>
              <a:rPr lang="en-US" sz="2000" dirty="0"/>
              <a:t>Develop culturally and intellectually rich programs for people in their </a:t>
            </a:r>
            <a:r>
              <a:rPr lang="en-US" sz="2000" dirty="0" err="1"/>
              <a:t>20s</a:t>
            </a:r>
            <a:r>
              <a:rPr lang="en-US" sz="2000" dirty="0"/>
              <a:t> and </a:t>
            </a:r>
            <a:r>
              <a:rPr lang="en-US" sz="2000" dirty="0" err="1"/>
              <a:t>30s</a:t>
            </a:r>
            <a:endParaRPr sz="2000" dirty="0"/>
          </a:p>
          <a:p>
            <a:pPr marL="342900" lvl="0" indent="-342900" algn="l" rtl="0">
              <a:spcBef>
                <a:spcPts val="440"/>
              </a:spcBef>
              <a:spcAft>
                <a:spcPts val="0"/>
              </a:spcAft>
              <a:buClr>
                <a:schemeClr val="dk1"/>
              </a:buClr>
              <a:buSzPts val="2200"/>
              <a:buChar char="•"/>
            </a:pPr>
            <a:r>
              <a:rPr lang="en-US" sz="2000" dirty="0"/>
              <a:t>Offer </a:t>
            </a:r>
            <a:r>
              <a:rPr lang="en-US" sz="2000" dirty="0" smtClean="0"/>
              <a:t>opportunities for all ages </a:t>
            </a:r>
            <a:r>
              <a:rPr lang="en-US" sz="2000" dirty="0"/>
              <a:t>to participate in activities other than sports</a:t>
            </a:r>
            <a:endParaRPr sz="2000" dirty="0"/>
          </a:p>
          <a:p>
            <a:pPr marL="342900" lvl="0" indent="-342900" algn="l" rtl="0">
              <a:spcBef>
                <a:spcPts val="440"/>
              </a:spcBef>
              <a:spcAft>
                <a:spcPts val="0"/>
              </a:spcAft>
              <a:buClr>
                <a:schemeClr val="dk1"/>
              </a:buClr>
              <a:buSzPts val="2200"/>
              <a:buChar char="•"/>
            </a:pPr>
            <a:r>
              <a:rPr lang="en-US" sz="2000" dirty="0"/>
              <a:t>Increase outreach to those who cannot visit the library</a:t>
            </a:r>
            <a:endParaRPr sz="2000" dirty="0"/>
          </a:p>
          <a:p>
            <a:pPr marL="342900" lvl="0" indent="-342900" algn="l" rtl="0">
              <a:spcBef>
                <a:spcPts val="440"/>
              </a:spcBef>
              <a:spcAft>
                <a:spcPts val="0"/>
              </a:spcAft>
              <a:buClr>
                <a:schemeClr val="dk1"/>
              </a:buClr>
              <a:buSzPts val="2200"/>
              <a:buChar char="•"/>
            </a:pPr>
            <a:r>
              <a:rPr lang="en-US" sz="2000" dirty="0"/>
              <a:t>_________________</a:t>
            </a:r>
            <a:endParaRPr sz="2000" dirty="0"/>
          </a:p>
          <a:p>
            <a:pPr marL="342900" lvl="0" indent="-342900" algn="l" rtl="0">
              <a:spcBef>
                <a:spcPts val="440"/>
              </a:spcBef>
              <a:spcAft>
                <a:spcPts val="0"/>
              </a:spcAft>
              <a:buClr>
                <a:schemeClr val="dk1"/>
              </a:buClr>
              <a:buSzPts val="2200"/>
              <a:buChar char="•"/>
            </a:pPr>
            <a:r>
              <a:rPr lang="en-US" sz="2000" dirty="0"/>
              <a:t>_________________</a:t>
            </a:r>
            <a:endParaRPr sz="2000" dirty="0"/>
          </a:p>
        </p:txBody>
      </p:sp>
      <p:pic>
        <p:nvPicPr>
          <p:cNvPr id="5"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8342" y="5747249"/>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457199" y="152718"/>
            <a:ext cx="7093131" cy="1371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r>
              <a:rPr lang="en-US" b="1" dirty="0"/>
              <a:t>Community Aspirations</a:t>
            </a:r>
            <a:endParaRPr dirty="0"/>
          </a:p>
        </p:txBody>
      </p:sp>
      <p:sp>
        <p:nvSpPr>
          <p:cNvPr id="132" name="Google Shape;132;p19"/>
          <p:cNvSpPr txBox="1">
            <a:spLocks noGrp="1"/>
          </p:cNvSpPr>
          <p:nvPr>
            <p:ph sz="half" idx="1"/>
          </p:nvPr>
        </p:nvSpPr>
        <p:spPr>
          <a:xfrm>
            <a:off x="677091" y="1548674"/>
            <a:ext cx="3291840" cy="4525963"/>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FFC000"/>
              </a:buClr>
              <a:buSzPts val="4070"/>
              <a:buNone/>
            </a:pPr>
            <a:r>
              <a:rPr lang="en-US" sz="3600" b="1" dirty="0">
                <a:solidFill>
                  <a:srgbClr val="FFC000"/>
                </a:solidFill>
              </a:rPr>
              <a:t>How can the library help make Middlebury affordable?</a:t>
            </a:r>
            <a:endParaRPr sz="3600" dirty="0"/>
          </a:p>
          <a:p>
            <a:pPr marL="342900" lvl="0" indent="-178435" algn="l" rtl="0">
              <a:lnSpc>
                <a:spcPct val="80000"/>
              </a:lnSpc>
              <a:spcBef>
                <a:spcPts val="518"/>
              </a:spcBef>
              <a:spcAft>
                <a:spcPts val="0"/>
              </a:spcAft>
              <a:buClr>
                <a:schemeClr val="dk1"/>
              </a:buClr>
              <a:buSzPts val="2590"/>
              <a:buNone/>
            </a:pPr>
            <a:endParaRPr sz="2590" dirty="0"/>
          </a:p>
        </p:txBody>
      </p:sp>
      <p:sp>
        <p:nvSpPr>
          <p:cNvPr id="133" name="Google Shape;133;p19"/>
          <p:cNvSpPr txBox="1">
            <a:spLocks noGrp="1"/>
          </p:cNvSpPr>
          <p:nvPr>
            <p:ph sz="half" idx="2"/>
          </p:nvPr>
        </p:nvSpPr>
        <p:spPr>
          <a:xfrm>
            <a:off x="3997234" y="1574800"/>
            <a:ext cx="4384766"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590"/>
              <a:buChar char="•"/>
            </a:pPr>
            <a:r>
              <a:rPr lang="en-US" sz="2000" dirty="0"/>
              <a:t>Partner with local institutions to support Early Literacy </a:t>
            </a:r>
            <a:endParaRPr sz="2000" dirty="0"/>
          </a:p>
          <a:p>
            <a:pPr marL="342900" lvl="0" indent="-342900" algn="l" rtl="0">
              <a:spcBef>
                <a:spcPts val="518"/>
              </a:spcBef>
              <a:spcAft>
                <a:spcPts val="0"/>
              </a:spcAft>
              <a:buClr>
                <a:schemeClr val="dk1"/>
              </a:buClr>
              <a:buSzPts val="2590"/>
              <a:buChar char="•"/>
            </a:pPr>
            <a:r>
              <a:rPr lang="en-US" sz="2000" dirty="0" smtClean="0"/>
              <a:t>Provide </a:t>
            </a:r>
            <a:r>
              <a:rPr lang="en-US" sz="2000" dirty="0"/>
              <a:t>services for people experiencing homelessness</a:t>
            </a:r>
            <a:endParaRPr sz="2000" dirty="0"/>
          </a:p>
          <a:p>
            <a:pPr marL="342900" lvl="0" indent="-342900" algn="l" rtl="0">
              <a:spcBef>
                <a:spcPts val="518"/>
              </a:spcBef>
              <a:spcAft>
                <a:spcPts val="0"/>
              </a:spcAft>
              <a:buClr>
                <a:schemeClr val="dk1"/>
              </a:buClr>
              <a:buSzPts val="2590"/>
              <a:buChar char="•"/>
            </a:pPr>
            <a:r>
              <a:rPr lang="en-US" sz="2000" dirty="0"/>
              <a:t>Offer trainings that prepare residents to apply for jobs and work with new </a:t>
            </a:r>
            <a:r>
              <a:rPr lang="en-US" sz="2000" dirty="0" smtClean="0"/>
              <a:t>technology</a:t>
            </a:r>
          </a:p>
          <a:p>
            <a:pPr marL="342900" lvl="0" indent="-342900" algn="l" rtl="0">
              <a:spcBef>
                <a:spcPts val="518"/>
              </a:spcBef>
              <a:spcAft>
                <a:spcPts val="0"/>
              </a:spcAft>
              <a:buClr>
                <a:schemeClr val="dk1"/>
              </a:buClr>
              <a:buSzPts val="2590"/>
              <a:buChar char="•"/>
            </a:pPr>
            <a:r>
              <a:rPr lang="en-US" sz="2000" dirty="0" smtClean="0"/>
              <a:t>Build a more diverse circulating collection </a:t>
            </a:r>
          </a:p>
          <a:p>
            <a:pPr marL="342900" lvl="0" indent="-342900" algn="l" rtl="0">
              <a:spcBef>
                <a:spcPts val="518"/>
              </a:spcBef>
              <a:spcAft>
                <a:spcPts val="0"/>
              </a:spcAft>
              <a:buClr>
                <a:schemeClr val="dk1"/>
              </a:buClr>
              <a:buSzPts val="2590"/>
              <a:buChar char="•"/>
            </a:pPr>
            <a:r>
              <a:rPr lang="en-US" sz="2000" dirty="0" smtClean="0"/>
              <a:t>_________________</a:t>
            </a:r>
            <a:endParaRPr sz="2000" dirty="0"/>
          </a:p>
          <a:p>
            <a:pPr marL="342900" lvl="0" indent="-342900" algn="l" rtl="0">
              <a:spcBef>
                <a:spcPts val="518"/>
              </a:spcBef>
              <a:spcAft>
                <a:spcPts val="0"/>
              </a:spcAft>
              <a:buClr>
                <a:schemeClr val="dk1"/>
              </a:buClr>
              <a:buSzPts val="2590"/>
              <a:buChar char="•"/>
            </a:pPr>
            <a:r>
              <a:rPr lang="en-US" sz="2000" dirty="0"/>
              <a:t>_________________</a:t>
            </a:r>
            <a:endParaRPr sz="2000" dirty="0"/>
          </a:p>
          <a:p>
            <a:pPr marL="342900" lvl="0" indent="-178435" algn="l" rtl="0">
              <a:lnSpc>
                <a:spcPct val="80000"/>
              </a:lnSpc>
              <a:spcBef>
                <a:spcPts val="518"/>
              </a:spcBef>
              <a:spcAft>
                <a:spcPts val="0"/>
              </a:spcAft>
              <a:buClr>
                <a:schemeClr val="dk1"/>
              </a:buClr>
              <a:buSzPts val="2590"/>
              <a:buNone/>
            </a:pPr>
            <a:endParaRPr sz="2000" dirty="0"/>
          </a:p>
        </p:txBody>
      </p:sp>
      <p:pic>
        <p:nvPicPr>
          <p:cNvPr id="5" name="Picture 2" descr="C:\Users\Dana\Desktop\ilsley_logo_we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9154" y="5786438"/>
            <a:ext cx="966654" cy="931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28729</TotalTime>
  <Words>860</Words>
  <Application>Microsoft Office PowerPoint</Application>
  <PresentationFormat>On-screen Show (4:3)</PresentationFormat>
  <Paragraphs>105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Essential</vt:lpstr>
      <vt:lpstr>Tell Me! Tour</vt:lpstr>
      <vt:lpstr>Why have the Tell me! Tour?</vt:lpstr>
      <vt:lpstr>Tell me! Overview</vt:lpstr>
      <vt:lpstr>Important Community Qualities </vt:lpstr>
      <vt:lpstr>Community Aspirations</vt:lpstr>
      <vt:lpstr>Community Aspirations</vt:lpstr>
      <vt:lpstr>Community Aspirations</vt:lpstr>
      <vt:lpstr>Community Aspirations</vt:lpstr>
      <vt:lpstr>Community Aspirations</vt:lpstr>
      <vt:lpstr>Community Aspirations</vt:lpstr>
      <vt:lpstr>Feedback for the Library</vt:lpstr>
      <vt:lpstr>Feedback for the Library</vt:lpstr>
      <vt:lpstr>Feedback for the Library</vt:lpstr>
      <vt:lpstr>Feedback for the Library</vt:lpstr>
      <vt:lpstr>Planning for the future</vt:lpstr>
      <vt:lpstr>Tell Me more!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Dana</dc:creator>
  <cp:lastModifiedBy>Dana Elisabeth Hart</cp:lastModifiedBy>
  <cp:revision>80</cp:revision>
  <cp:lastPrinted>2019-02-21T17:49:42Z</cp:lastPrinted>
  <dcterms:modified xsi:type="dcterms:W3CDTF">2019-02-28T15:46:49Z</dcterms:modified>
</cp:coreProperties>
</file>